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6657589676290525"/>
          <c:y val="3.9682539682539694E-2"/>
          <c:w val="0.36433644459207432"/>
          <c:h val="0.82745688038995058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уровни сформированности коммуникативных компетенций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0.27800000000000002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сведний уровень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уровни сформированности коммуникативных компетенций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0.55600000000000005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уровни сформированности коммуникативных компетенций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0.16600000000000004</c:v>
                </c:pt>
              </c:numCache>
            </c:numRef>
          </c:val>
        </c:ser>
        <c:shape val="box"/>
        <c:axId val="119920128"/>
        <c:axId val="119921664"/>
        <c:axId val="0"/>
      </c:bar3DChart>
      <c:catAx>
        <c:axId val="119920128"/>
        <c:scaling>
          <c:orientation val="minMax"/>
        </c:scaling>
        <c:axPos val="l"/>
        <c:tickLblPos val="nextTo"/>
        <c:crossAx val="119921664"/>
        <c:crosses val="autoZero"/>
        <c:auto val="1"/>
        <c:lblAlgn val="ctr"/>
        <c:lblOffset val="100"/>
      </c:catAx>
      <c:valAx>
        <c:axId val="119921664"/>
        <c:scaling>
          <c:orientation val="minMax"/>
        </c:scaling>
        <c:axPos val="b"/>
        <c:majorGridlines/>
        <c:numFmt formatCode="0.00%" sourceLinked="1"/>
        <c:tickLblPos val="nextTo"/>
        <c:crossAx val="11992012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6657589676290542"/>
          <c:y val="3.968253968253968E-2"/>
          <c:w val="0.36433644459207432"/>
          <c:h val="0.82745688038995058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уровни сформированности коммуникативных компетенций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0.111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сведний уровень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уровни сформированности коммуникативных компетенций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0.61100000000000065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уровни сформированности коммуникативных компетенций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0.27800000000000002</c:v>
                </c:pt>
              </c:numCache>
            </c:numRef>
          </c:val>
        </c:ser>
        <c:shape val="box"/>
        <c:axId val="137409280"/>
        <c:axId val="137411584"/>
        <c:axId val="0"/>
      </c:bar3DChart>
      <c:catAx>
        <c:axId val="137409280"/>
        <c:scaling>
          <c:orientation val="minMax"/>
        </c:scaling>
        <c:axPos val="l"/>
        <c:tickLblPos val="nextTo"/>
        <c:crossAx val="137411584"/>
        <c:crosses val="autoZero"/>
        <c:auto val="1"/>
        <c:lblAlgn val="ctr"/>
        <c:lblOffset val="100"/>
      </c:catAx>
      <c:valAx>
        <c:axId val="137411584"/>
        <c:scaling>
          <c:orientation val="minMax"/>
        </c:scaling>
        <c:axPos val="b"/>
        <c:majorGridlines/>
        <c:numFmt formatCode="0.00%" sourceLinked="1"/>
        <c:tickLblPos val="nextTo"/>
        <c:crossAx val="13740928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6657589676290553"/>
          <c:y val="3.968253968253968E-2"/>
          <c:w val="0.36433644459207432"/>
          <c:h val="0.82745688038995058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констатирующий эксперимент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низкий уровень 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0.27800000000000002</c:v>
                </c:pt>
                <c:pt idx="1">
                  <c:v>0.55600000000000005</c:v>
                </c:pt>
                <c:pt idx="2">
                  <c:v>0.16600000000000001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контрольный эксперимент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низкий уровень 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0.111</c:v>
                </c:pt>
                <c:pt idx="1">
                  <c:v>0.61100000000000065</c:v>
                </c:pt>
                <c:pt idx="2">
                  <c:v>0.27800000000000002</c:v>
                </c:pt>
              </c:numCache>
            </c:numRef>
          </c:val>
        </c:ser>
        <c:shape val="box"/>
        <c:axId val="144577280"/>
        <c:axId val="144578816"/>
        <c:axId val="0"/>
      </c:bar3DChart>
      <c:catAx>
        <c:axId val="144577280"/>
        <c:scaling>
          <c:orientation val="minMax"/>
        </c:scaling>
        <c:axPos val="l"/>
        <c:tickLblPos val="nextTo"/>
        <c:crossAx val="144578816"/>
        <c:crosses val="autoZero"/>
        <c:auto val="1"/>
        <c:lblAlgn val="ctr"/>
        <c:lblOffset val="100"/>
      </c:catAx>
      <c:valAx>
        <c:axId val="144578816"/>
        <c:scaling>
          <c:orientation val="minMax"/>
        </c:scaling>
        <c:axPos val="b"/>
        <c:majorGridlines/>
        <c:numFmt formatCode="0.00%" sourceLinked="1"/>
        <c:tickLblPos val="nextTo"/>
        <c:crossAx val="14457728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A2E2D-48C7-475E-893F-166AE2DB5D56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BE54E-DB99-47D8-98BC-1E3B7AA58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BE54E-DB99-47D8-98BC-1E3B7AA5858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536E2D-4065-4674-9854-9B1498AA0C48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BD5B52-90C2-413F-A634-73C72EC335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vartplus.ru/catalogue/product/3779/1071/fgt-v-dou-ot-rogdeniya-do-shkoli/ot-rogdeniya-do-shkoli-primernaya-osnovnaya-obshch.htm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1197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b="1" i="1" dirty="0" smtClean="0"/>
              <a:t>«Формирование коммуникативных компетенций старших дошкольников в процессе игровой деятельности»</a:t>
            </a:r>
            <a:endParaRPr lang="ru-RU" sz="3200" b="1" i="1" dirty="0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25122" y="4643438"/>
            <a:ext cx="35680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Выполнила: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Воспитатель МКДОУ </a:t>
            </a:r>
            <a:r>
              <a:rPr lang="ru-RU" sz="18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д</a:t>
            </a: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/с «</a:t>
            </a:r>
            <a:r>
              <a:rPr lang="ru-RU" sz="18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Ивушка</a:t>
            </a: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Л.А.Зубарева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99806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i="1" dirty="0" smtClean="0"/>
              <a:t>Виды игровой деятельности:</a:t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2000" b="1" i="1" dirty="0" smtClean="0"/>
              <a:t>- </a:t>
            </a:r>
            <a:r>
              <a:rPr lang="ru-RU" sz="2000" dirty="0" smtClean="0"/>
              <a:t> словесно-дидактические игры: «</a:t>
            </a:r>
            <a:r>
              <a:rPr lang="ru-RU" sz="2000" i="1" dirty="0" smtClean="0"/>
              <a:t>Найди точное слово», «Телефон», «Поводырь», «Доскажи словечко», «Травинка» и мн.др.;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сюжетно-ролевые игры «</a:t>
            </a:r>
            <a:r>
              <a:rPr lang="ru-RU" sz="2000" i="1" dirty="0" smtClean="0"/>
              <a:t>Семья», «Детский сад»,  «Больница, «Магазин»  и др.;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- театрализованные  </a:t>
            </a:r>
            <a:r>
              <a:rPr lang="ru-RU" sz="2000" i="1" dirty="0" smtClean="0"/>
              <a:t>«Концерты», «Театр картинок», «Настольный театр», «Пальчиковый театр» и </a:t>
            </a:r>
            <a:r>
              <a:rPr lang="ru-RU" sz="2000" i="1" dirty="0" err="1" smtClean="0"/>
              <a:t>др</a:t>
            </a:r>
            <a:r>
              <a:rPr lang="ru-RU" sz="2000" i="1" dirty="0" smtClean="0"/>
              <a:t>;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подвижные игры: «</a:t>
            </a:r>
            <a:r>
              <a:rPr lang="ru-RU" sz="2000" i="1" dirty="0" smtClean="0"/>
              <a:t>Два мороза», «Заря», «Краски», «Горелки» и мн.др.; </a:t>
            </a:r>
            <a:br>
              <a:rPr lang="ru-RU" sz="2000" i="1" dirty="0" smtClean="0"/>
            </a:br>
            <a:r>
              <a:rPr lang="ru-RU" sz="2000" i="1" dirty="0" smtClean="0"/>
              <a:t>- </a:t>
            </a:r>
            <a:r>
              <a:rPr lang="ru-RU" sz="2000" dirty="0" smtClean="0"/>
              <a:t>настольно-печатные игры: </a:t>
            </a:r>
            <a:r>
              <a:rPr lang="ru-RU" sz="2000" i="1" dirty="0" smtClean="0"/>
              <a:t>«Я - спортсмен», «Стану я отличником»,  «Седьмое небо»,  «Обучай-ка» и др.;</a:t>
            </a:r>
            <a:br>
              <a:rPr lang="ru-RU" sz="2000" i="1" dirty="0" smtClean="0"/>
            </a:br>
            <a:r>
              <a:rPr lang="ru-RU" sz="2000" dirty="0" smtClean="0"/>
              <a:t> - пальчиковые игры: «</a:t>
            </a:r>
            <a:r>
              <a:rPr lang="ru-RU" sz="2000" i="1" dirty="0" smtClean="0"/>
              <a:t>Буквы», «Слово», «Театр», «Гуси песни распевали», «Дом» и мн. </a:t>
            </a:r>
            <a:r>
              <a:rPr lang="ru-RU" sz="2000" i="1" dirty="0" err="1" smtClean="0"/>
              <a:t>др</a:t>
            </a:r>
            <a:r>
              <a:rPr lang="ru-RU" sz="2000" i="1" dirty="0" smtClean="0"/>
              <a:t> 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265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3200" b="1" i="1" dirty="0" smtClean="0"/>
              <a:t>Контрольный этап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dirty="0" smtClean="0"/>
              <a:t> </a:t>
            </a:r>
            <a:r>
              <a:rPr lang="ru-RU" sz="3200" b="1" i="1" dirty="0" smtClean="0"/>
              <a:t>цель</a:t>
            </a:r>
            <a:r>
              <a:rPr lang="ru-RU" sz="3200" dirty="0" smtClean="0"/>
              <a:t>: определить эффективность игровой деятельности в формировании коммуникативных  компетенций у старших дошкольников, провести повторный мониторинг; результаты сравнить.</a:t>
            </a:r>
            <a:br>
              <a:rPr lang="ru-RU" sz="3200" dirty="0" smtClean="0"/>
            </a:b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64087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Результаты  контрольного эксперимента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400" dirty="0" smtClean="0"/>
              <a:t>Рисунок 11 - Уровни сформированности коммуникативных компетенций  старших дошкольников</a:t>
            </a:r>
            <a:br>
              <a:rPr lang="ru-RU" sz="1400" dirty="0" smtClean="0"/>
            </a:br>
            <a:endParaRPr lang="ru-RU" sz="1400" b="1" i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28729" y="1214422"/>
          <a:ext cx="7072362" cy="392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83614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Уровни развития </a:t>
            </a:r>
            <a:br>
              <a:rPr lang="ru-RU" sz="4400" b="1" i="1" dirty="0" smtClean="0"/>
            </a:br>
            <a:r>
              <a:rPr lang="ru-RU" sz="4400" b="1" i="1" dirty="0" smtClean="0"/>
              <a:t/>
            </a:r>
            <a:br>
              <a:rPr lang="ru-RU" sz="4400" b="1" i="1" dirty="0" smtClean="0"/>
            </a:br>
            <a:r>
              <a:rPr lang="ru-RU" sz="4400" b="1" i="1" dirty="0" smtClean="0"/>
              <a:t/>
            </a:r>
            <a:br>
              <a:rPr lang="ru-RU" sz="4400" b="1" i="1" dirty="0" smtClean="0"/>
            </a:br>
            <a:r>
              <a:rPr lang="ru-RU" sz="4400" b="1" i="1" dirty="0" smtClean="0"/>
              <a:t/>
            </a:r>
            <a:br>
              <a:rPr lang="ru-RU" sz="4400" b="1" i="1" dirty="0" smtClean="0"/>
            </a:br>
            <a:r>
              <a:rPr lang="ru-RU" sz="4400" b="1" i="1" dirty="0" smtClean="0"/>
              <a:t/>
            </a:r>
            <a:br>
              <a:rPr lang="ru-RU" sz="4400" b="1" i="1" dirty="0" smtClean="0"/>
            </a:br>
            <a:r>
              <a:rPr lang="ru-RU" sz="4400" b="1" i="1" dirty="0" smtClean="0"/>
              <a:t/>
            </a:r>
            <a:br>
              <a:rPr lang="ru-RU" sz="4400" b="1" i="1" dirty="0" smtClean="0"/>
            </a:br>
            <a:endParaRPr lang="ru-RU" sz="44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905652" cy="467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884"/>
                <a:gridCol w="2301884"/>
                <a:gridCol w="2301884"/>
              </a:tblGrid>
              <a:tr h="170746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Уровни развития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Констатирующий эксперимент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Контрольный эксперимент</a:t>
                      </a:r>
                      <a:endParaRPr lang="ru-RU" sz="2800" dirty="0"/>
                    </a:p>
                  </a:txBody>
                  <a:tcPr/>
                </a:tc>
              </a:tr>
              <a:tr h="98924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Высокий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16,6%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27,8%</a:t>
                      </a:r>
                      <a:endParaRPr lang="ru-RU" sz="2800" dirty="0"/>
                    </a:p>
                  </a:txBody>
                  <a:tcPr/>
                </a:tc>
              </a:tr>
              <a:tr h="98924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Средний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55,6%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61,1%</a:t>
                      </a:r>
                      <a:endParaRPr lang="ru-RU" sz="2800" dirty="0"/>
                    </a:p>
                  </a:txBody>
                  <a:tcPr/>
                </a:tc>
              </a:tr>
              <a:tr h="98924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Низкий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27,8%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11,1%: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92662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Результаты исследования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600" dirty="0" smtClean="0"/>
              <a:t>Рисунок   - Уровни сформированности коммуникативных компетенций старших дошкольников</a:t>
            </a:r>
            <a:endParaRPr lang="ru-RU" sz="1600" b="1" i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00034" y="1500174"/>
          <a:ext cx="800105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11978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Спасибо за внимание! 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71204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Цель исследования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выявить и обосновать эффективность  игровой деятельности в формировании коммуникативных компетенций старших дошкольников</a:t>
            </a:r>
            <a:br>
              <a:rPr lang="ru-RU" sz="2400" dirty="0" smtClean="0"/>
            </a:b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2655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Объект исследования: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формирование коммуникативных компетенций старших дошкольников.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Предмет исследования: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игровая деятельность как средство формирования коммуникативных компетенций старших дошкольников.</a:t>
            </a:r>
            <a:br>
              <a:rPr lang="ru-RU" sz="2400" dirty="0" smtClean="0"/>
            </a:b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998060"/>
          </a:xfrm>
        </p:spPr>
        <p:txBody>
          <a:bodyPr>
            <a:noAutofit/>
          </a:bodyPr>
          <a:lstStyle/>
          <a:p>
            <a:pPr marL="457200" indent="-457200" algn="ctr"/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Задачи исследования: </a:t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1. </a:t>
            </a:r>
            <a:r>
              <a:rPr lang="ru-RU" sz="2000" dirty="0" smtClean="0"/>
              <a:t>Провести анализ психолого-педагогической и методической литературы по проблеме формирования коммуникативных компетенций старших дошкольников в процессе игровой деятельности.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Подобрать и апробировать диагностический материал по выявлению  уровня сформированности коммуникативных компетенций старших дошкольников.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 Разработать и внедрить программу педагогического эксперимента по формированию коммуникативных компетенций старших дошкольников в процессе игровой деятельности, выявить ее эффективность.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85518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 Гипотеза : </a:t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dirty="0" smtClean="0"/>
              <a:t>Предполагаем, что процесс формирования коммуникативных компетенций старших дошкольников будет эффективен, если: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 систематизированы и активно внедряются разнообразные виды игровой деятельности коммуникативной направленности;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2. осуществляется систематический мониторинг сформированности коммуникативных компетенций старших дошкольников. 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6408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i="1" dirty="0" smtClean="0"/>
              <a:t> Отечественные и зарубежные ученые</a:t>
            </a:r>
            <a:r>
              <a:rPr lang="ru-RU" sz="3200" dirty="0" smtClean="0"/>
              <a:t>: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Л.С.Выготский</a:t>
            </a:r>
            <a:r>
              <a:rPr lang="ru-RU" sz="3200" dirty="0" smtClean="0"/>
              <a:t>, А.А.Леонтьев, </a:t>
            </a:r>
            <a:br>
              <a:rPr lang="ru-RU" sz="3200" dirty="0" smtClean="0"/>
            </a:br>
            <a:r>
              <a:rPr lang="ru-RU" sz="3200" dirty="0" smtClean="0"/>
              <a:t>А.В. Запорожец, Н.А. Ветлугина, </a:t>
            </a:r>
            <a:br>
              <a:rPr lang="ru-RU" sz="3200" dirty="0" smtClean="0"/>
            </a:br>
            <a:r>
              <a:rPr lang="ru-RU" sz="3200" dirty="0" smtClean="0"/>
              <a:t>Ф.А. Сохин, Е.А. </a:t>
            </a:r>
            <a:r>
              <a:rPr lang="ru-RU" sz="3200" dirty="0" err="1" smtClean="0"/>
              <a:t>Флерина</a:t>
            </a:r>
            <a:r>
              <a:rPr lang="ru-RU" sz="3200" dirty="0" smtClean="0"/>
              <a:t>,  М.И. </a:t>
            </a:r>
            <a:r>
              <a:rPr lang="ru-RU" sz="3200" dirty="0" err="1" smtClean="0"/>
              <a:t>Лисина</a:t>
            </a:r>
            <a:r>
              <a:rPr lang="ru-RU" sz="3200" dirty="0" smtClean="0"/>
              <a:t>, </a:t>
            </a:r>
            <a:br>
              <a:rPr lang="ru-RU" sz="3200" dirty="0" smtClean="0"/>
            </a:br>
            <a:r>
              <a:rPr lang="ru-RU" sz="3200" dirty="0" smtClean="0"/>
              <a:t> Е.О Смирнова, Т. А. Репина</a:t>
            </a:r>
            <a:br>
              <a:rPr lang="ru-RU" sz="3200" dirty="0" smtClean="0"/>
            </a:br>
            <a:r>
              <a:rPr lang="ru-RU" sz="3200" dirty="0" smtClean="0"/>
              <a:t> В.А </a:t>
            </a:r>
            <a:r>
              <a:rPr lang="ru-RU" sz="3200" dirty="0" err="1" smtClean="0"/>
              <a:t>Кан-Калик</a:t>
            </a:r>
            <a:r>
              <a:rPr lang="ru-RU" sz="3200" dirty="0" smtClean="0"/>
              <a:t>, Н.Д Никандрова, </a:t>
            </a:r>
            <a:br>
              <a:rPr lang="ru-RU" sz="3200" dirty="0" smtClean="0"/>
            </a:br>
            <a:r>
              <a:rPr lang="ru-RU" sz="3200" dirty="0" smtClean="0"/>
              <a:t>Д. </a:t>
            </a:r>
            <a:r>
              <a:rPr lang="ru-RU" sz="3200" dirty="0" err="1" smtClean="0"/>
              <a:t>Уилкинз</a:t>
            </a:r>
            <a:r>
              <a:rPr lang="ru-RU" sz="3200" dirty="0" smtClean="0"/>
              <a:t>, Ф. </a:t>
            </a:r>
            <a:r>
              <a:rPr lang="ru-RU" sz="3200" dirty="0" err="1" smtClean="0"/>
              <a:t>Хопкинс</a:t>
            </a:r>
            <a:r>
              <a:rPr lang="ru-RU" sz="3200" dirty="0" smtClean="0"/>
              <a:t> и др.</a:t>
            </a:r>
            <a:br>
              <a:rPr lang="ru-RU" sz="3200" dirty="0" smtClean="0"/>
            </a:b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5694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 Методики :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"Экспресс-анализ и оценка детской деятельности"  О.А.Сафоновой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«Методика для выявления уровня развития коммуникативной деятельности детей  трех-семи лет» М.И.Лисиной, </a:t>
            </a:r>
            <a:br>
              <a:rPr lang="ru-RU" sz="2000" dirty="0" smtClean="0"/>
            </a:br>
            <a:r>
              <a:rPr lang="ru-RU" sz="2000" dirty="0" smtClean="0"/>
              <a:t> Цель методики: определить ведущую форму общения ребенка со взрослым.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 Проведен мониторинг результатов освоения программы "От рождения до школы" под редакцией Н.Е. </a:t>
            </a:r>
            <a:r>
              <a:rPr lang="ru-RU" sz="2000" dirty="0" err="1" smtClean="0"/>
              <a:t>Веракса</a:t>
            </a:r>
            <a:r>
              <a:rPr lang="ru-RU" sz="2000" dirty="0" smtClean="0"/>
              <a:t>, </a:t>
            </a:r>
            <a:r>
              <a:rPr lang="ru-RU" sz="2000" u="sng" dirty="0" smtClean="0">
                <a:solidFill>
                  <a:schemeClr val="tx1"/>
                </a:solidFill>
                <a:hlinkClick r:id="rId2" tooltip="От рождения до школы. Примерная основная общеобразовательная программа дошкольного образования. Веракса Н. Е. Васильева М. А.,  Комарова Т. С."/>
              </a:rPr>
              <a:t>М.А. Васильевой, Т.С.Комаровой </a:t>
            </a:r>
            <a:r>
              <a:rPr lang="ru-RU" sz="2000" u="sng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/>
              <a:t>исследовано интегративное качество «Овладевший средствами общения и способами взаимодействия со взрослыми и сверстниками». </a:t>
            </a:r>
            <a:br>
              <a:rPr lang="ru-RU" sz="2000" dirty="0" smtClean="0"/>
            </a:b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92662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Констатирующий эксперимент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dirty="0" smtClean="0"/>
              <a:t>Рисунок 1 - Уровни сформированности коммуникативных компетенций  старших дошкольников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i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928794" y="857232"/>
          <a:ext cx="650085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14080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Программа педагогического эксперимента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 Перспективный план игровой деятельности по формированию коммуникативных компетенций у старших дошкольников;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план игровой деятельности в направлении «Познавательно-речевое развитие» в образовательной области «Коммуникация»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56</Words>
  <Application>Microsoft Office PowerPoint</Application>
  <PresentationFormat>Экран (4:3)</PresentationFormat>
  <Paragraphs>31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«Формирование коммуникативных компетенций старших дошкольников в процессе игровой деятельности»</vt:lpstr>
      <vt:lpstr>Цель исследования:   выявить и обосновать эффективность  игровой деятельности в формировании коммуникативных компетенций старших дошкольников </vt:lpstr>
      <vt:lpstr>Объект исследования:   формирование коммуникативных компетенций старших дошкольников.   Предмет исследования:   игровая деятельность как средство формирования коммуникативных компетенций старших дошкольников. </vt:lpstr>
      <vt:lpstr> Задачи исследования:   1. Провести анализ психолого-педагогической и методической литературы по проблеме формирования коммуникативных компетенций старших дошкольников в процессе игровой деятельности.  2. Подобрать и апробировать диагностический материал по выявлению  уровня сформированности коммуникативных компетенций старших дошкольников.  3. Разработать и внедрить программу педагогического эксперимента по формированию коммуникативных компетенций старших дошкольников в процессе игровой деятельности, выявить ее эффективность.  </vt:lpstr>
      <vt:lpstr>  Гипотеза :   Предполагаем, что процесс формирования коммуникативных компетенций старших дошкольников будет эффективен, если:  1. систематизированы и активно внедряются разнообразные виды игровой деятельности коммуникативной направленности;    2. осуществляется систематический мониторинг сформированности коммуникативных компетенций старших дошкольников.   </vt:lpstr>
      <vt:lpstr>  Отечественные и зарубежные ученые:   Л.С.Выготский, А.А.Леонтьев,  А.В. Запорожец, Н.А. Ветлугина,  Ф.А. Сохин, Е.А. Флерина,  М.И. Лисина,   Е.О Смирнова, Т. А. Репина  В.А Кан-Калик, Н.Д Никандрова,  Д. Уилкинз, Ф. Хопкинс и др. </vt:lpstr>
      <vt:lpstr>  Методики :  1. "Экспресс-анализ и оценка детской деятельности"  О.А.Сафоновой   2. «Методика для выявления уровня развития коммуникативной деятельности детей  трех-семи лет» М.И.Лисиной,   Цель методики: определить ведущую форму общения ребенка со взрослым.  3. Проведен мониторинг результатов освоения программы "От рождения до школы" под редакцией Н.Е. Веракса, М.А. Васильевой, Т.С.Комаровой  исследовано интегративное качество «Овладевший средствами общения и способами взаимодействия со взрослыми и сверстниками».  </vt:lpstr>
      <vt:lpstr>           Констатирующий эксперимент              Рисунок 1 - Уровни сформированности коммуникативных компетенций  старших дошкольников  </vt:lpstr>
      <vt:lpstr>Программа педагогического эксперимента     Перспективный план игровой деятельности по формированию коммуникативных компетенций у старших дошкольников;  план игровой деятельности в направлении «Познавательно-речевое развитие» в образовательной области «Коммуникация»</vt:lpstr>
      <vt:lpstr>Виды игровой деятельности:  -  словесно-дидактические игры: «Найди точное слово», «Телефон», «Поводырь», «Доскажи словечко», «Травинка» и мн.др.;  - сюжетно-ролевые игры «Семья», «Детский сад»,  «Больница, «Магазин»  и др.;   - театрализованные  «Концерты», «Театр картинок», «Настольный театр», «Пальчиковый театр» и др;  - подвижные игры: «Два мороза», «Заря», «Краски», «Горелки» и мн.др.;  - настольно-печатные игры: «Я - спортсмен», «Стану я отличником»,  «Седьмое небо»,  «Обучай-ка» и др.;  - пальчиковые игры: «Буквы», «Слово», «Театр», «Гуси песни распевали», «Дом» и мн. др .  </vt:lpstr>
      <vt:lpstr> Контрольный этап   цель: определить эффективность игровой деятельности в формировании коммуникативных  компетенций у старших дошкольников, провести повторный мониторинг; результаты сравнить. </vt:lpstr>
      <vt:lpstr>Результаты  контрольного эксперимента          Рисунок 11 - Уровни сформированности коммуникативных компетенций  старших дошкольников </vt:lpstr>
      <vt:lpstr>Уровни развития       </vt:lpstr>
      <vt:lpstr>  Результаты исследования            Рисунок   - Уровни сформированности коммуникативных компетенций старших дошкольников</vt:lpstr>
      <vt:lpstr>Спасибо за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«Формирование коммуникативных компетенций старших дошкольников в процессе игровой деятельности»</dc:title>
  <dc:creator>UserXP</dc:creator>
  <cp:lastModifiedBy>эксперт</cp:lastModifiedBy>
  <cp:revision>9</cp:revision>
  <dcterms:created xsi:type="dcterms:W3CDTF">2013-04-08T10:51:00Z</dcterms:created>
  <dcterms:modified xsi:type="dcterms:W3CDTF">2014-01-07T11:44:13Z</dcterms:modified>
</cp:coreProperties>
</file>